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0" r:id="rId3"/>
    <p:sldId id="261" r:id="rId4"/>
    <p:sldId id="262" r:id="rId5"/>
    <p:sldId id="263" r:id="rId6"/>
    <p:sldId id="271" r:id="rId7"/>
    <p:sldId id="272" r:id="rId8"/>
    <p:sldId id="277" r:id="rId9"/>
    <p:sldId id="275" r:id="rId10"/>
    <p:sldId id="274" r:id="rId11"/>
    <p:sldId id="276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>
        <p:scale>
          <a:sx n="70" d="100"/>
          <a:sy n="70" d="100"/>
        </p:scale>
        <p:origin x="7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8/31/2018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8/31/2018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8/31/2018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8/31/2018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indiaenvironmentportal.org.in/files/file/Road%20accidents%20in%20India%202016.pd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dian_road_network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en.wikipedia.org/wiki/Indian_road_network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imesofindia.indiatimes.com/auto/miscellaneous/53700-vehicles-registered-across-country-every-day/articleshow/53747821.cm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rtogujarat.gov.in/statistics_vehicle.ph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www.indiaenvironmentportal.org.in/files/file/Road%20accidents%20in%20India%202016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diaenvironmentportal.org.in/files/file/Road%20accidents%20in%20India%202016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Accident Prevention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>
            <a:normAutofit/>
          </a:bodyPr>
          <a:lstStyle/>
          <a:p>
            <a:r>
              <a:rPr lang="en-US" sz="1800" dirty="0"/>
              <a:t>Science model on preventing road accidents</a:t>
            </a:r>
          </a:p>
          <a:p>
            <a:r>
              <a:rPr lang="en-US" sz="2800" dirty="0">
                <a:solidFill>
                  <a:srgbClr val="FFFF00"/>
                </a:solidFill>
              </a:rPr>
              <a:t>Aakarshi Singh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121B-DB7C-4CAA-8F7F-A728ED824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Causes of Road Accidents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67138-F186-4265-A8CF-46483D6CF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82" y="1924335"/>
            <a:ext cx="4872250" cy="4694830"/>
          </a:xfrm>
        </p:spPr>
        <p:txBody>
          <a:bodyPr>
            <a:normAutofit/>
          </a:bodyPr>
          <a:lstStyle/>
          <a:p>
            <a:r>
              <a:rPr lang="en-US" dirty="0"/>
              <a:t>Traffic junctions are points of conflict and hence, are prone to road accidents.</a:t>
            </a:r>
          </a:p>
          <a:p>
            <a:r>
              <a:rPr lang="en-US" dirty="0"/>
              <a:t>About 37 per cent of total accidents took place on junctions itself during the calendar year 2016.</a:t>
            </a:r>
          </a:p>
          <a:p>
            <a:r>
              <a:rPr lang="en-US" dirty="0"/>
              <a:t>Within traffic junctions, uncontrolled ones contributed to a major portion of road accidents underscoring the importance of traffic control mechanism at junctions.</a:t>
            </a:r>
          </a:p>
          <a:p>
            <a:pPr marL="0" indent="0">
              <a:buNone/>
            </a:pPr>
            <a:r>
              <a:rPr lang="en-US" sz="2000" dirty="0"/>
              <a:t>Source: </a:t>
            </a:r>
            <a:r>
              <a:rPr lang="en-US" sz="2000" dirty="0">
                <a:hlinkClick r:id="rId2"/>
              </a:rPr>
              <a:t>Ministry of Road Transport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FDB20D-0687-4B02-A810-8D1157725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900" y="2905470"/>
            <a:ext cx="6134100" cy="21240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C5D819-CF7A-41CC-A050-FCA157BA1CD7}"/>
              </a:ext>
            </a:extLst>
          </p:cNvPr>
          <p:cNvSpPr txBox="1"/>
          <p:nvPr/>
        </p:nvSpPr>
        <p:spPr>
          <a:xfrm>
            <a:off x="8079475" y="5029545"/>
            <a:ext cx="3207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Other factors of road accidents</a:t>
            </a:r>
          </a:p>
        </p:txBody>
      </p:sp>
    </p:spTree>
    <p:extLst>
      <p:ext uri="{BB962C8B-B14F-4D97-AF65-F5344CB8AC3E}">
        <p14:creationId xmlns:p14="http://schemas.microsoft.com/office/powerpoint/2010/main" val="107809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482EB-5DE4-4338-B6DE-F09A4D79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EEC21-0F93-415E-A431-1B967A082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1" y="2190749"/>
            <a:ext cx="6389881" cy="43738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All the data simply shows the need for more safety features on roads and in vehicles.</a:t>
            </a:r>
          </a:p>
          <a:p>
            <a:r>
              <a:rPr lang="en-US" dirty="0"/>
              <a:t>The accident prevention model demonstrates both</a:t>
            </a:r>
          </a:p>
          <a:p>
            <a:pPr lvl="1"/>
            <a:r>
              <a:rPr lang="en-US" dirty="0"/>
              <a:t>Safety features on road</a:t>
            </a:r>
          </a:p>
          <a:p>
            <a:pPr lvl="1"/>
            <a:r>
              <a:rPr lang="en-US" dirty="0"/>
              <a:t>Safety features in vehicle </a:t>
            </a:r>
          </a:p>
          <a:p>
            <a:r>
              <a:rPr lang="en-US" dirty="0"/>
              <a:t>Safety features on road</a:t>
            </a:r>
          </a:p>
          <a:p>
            <a:pPr lvl="1"/>
            <a:r>
              <a:rPr lang="en-US" dirty="0"/>
              <a:t>Rumble Strips</a:t>
            </a:r>
          </a:p>
          <a:p>
            <a:pPr lvl="1"/>
            <a:r>
              <a:rPr lang="en-US" dirty="0"/>
              <a:t>Intelligent signal system on crossings and on U-Turn in mountain areas</a:t>
            </a:r>
          </a:p>
          <a:p>
            <a:r>
              <a:rPr lang="en-US" dirty="0"/>
              <a:t>Safety features in vehicle</a:t>
            </a:r>
          </a:p>
          <a:p>
            <a:pPr lvl="1"/>
            <a:r>
              <a:rPr lang="en-US" dirty="0"/>
              <a:t>Adaptive Cruise Control</a:t>
            </a:r>
          </a:p>
          <a:p>
            <a:pPr lvl="1"/>
            <a:r>
              <a:rPr lang="en-US" dirty="0"/>
              <a:t>Automatic Emergency Braking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C1C28-5352-40F6-A4DE-CB1B1A5C9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042" y="2190749"/>
            <a:ext cx="4403849" cy="268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88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>
            <a:normAutofit/>
          </a:bodyPr>
          <a:lstStyle/>
          <a:p>
            <a:r>
              <a:rPr lang="en-US" sz="1800" dirty="0"/>
              <a:t>Science model on preventing road accidents</a:t>
            </a:r>
          </a:p>
          <a:p>
            <a:r>
              <a:rPr lang="en-US" sz="2800" dirty="0">
                <a:solidFill>
                  <a:srgbClr val="FFFF00"/>
                </a:solidFill>
              </a:rPr>
              <a:t>Aakarshi Singh</a:t>
            </a:r>
          </a:p>
        </p:txBody>
      </p:sp>
    </p:spTree>
    <p:extLst>
      <p:ext uri="{BB962C8B-B14F-4D97-AF65-F5344CB8AC3E}">
        <p14:creationId xmlns:p14="http://schemas.microsoft.com/office/powerpoint/2010/main" val="89307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Indian Road Network</a:t>
            </a:r>
          </a:p>
          <a:p>
            <a:r>
              <a:rPr lang="en-US" dirty="0"/>
              <a:t>Vehicle Population in India</a:t>
            </a:r>
          </a:p>
          <a:p>
            <a:r>
              <a:rPr lang="en-US" dirty="0"/>
              <a:t>Road Accident Statistics in India</a:t>
            </a:r>
          </a:p>
          <a:p>
            <a:r>
              <a:rPr lang="en-US" dirty="0"/>
              <a:t>Causes of Road Accidents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Safety Features on Road </a:t>
            </a:r>
          </a:p>
          <a:p>
            <a:r>
              <a:rPr lang="en-US" dirty="0"/>
              <a:t>Safety Features in Vehicle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DB47D4-899C-41EC-BFD9-3A5FD4406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642" y="2190749"/>
            <a:ext cx="6480176" cy="373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Indian Road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9C062-BC32-4C52-8145-63D91334D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59" y="1979991"/>
            <a:ext cx="4696571" cy="4411665"/>
          </a:xfrm>
        </p:spPr>
        <p:txBody>
          <a:bodyPr>
            <a:normAutofit/>
          </a:bodyPr>
          <a:lstStyle/>
          <a:p>
            <a:r>
              <a:rPr lang="en-US" dirty="0"/>
              <a:t>India has a road network of over 5,603,293 km as on 31 March 2016</a:t>
            </a:r>
          </a:p>
          <a:p>
            <a:r>
              <a:rPr lang="en-US" dirty="0"/>
              <a:t>The second largest road network in the world</a:t>
            </a:r>
          </a:p>
          <a:p>
            <a:r>
              <a:rPr lang="en-US" dirty="0"/>
              <a:t>The length of national highways in India has increased from 70,934 km in 2010-11 to 101,011 km in 2015-16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DF2BA-2694-4926-B907-8F0C46ED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270" y="1979992"/>
            <a:ext cx="5506753" cy="3683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66D04B-6D0A-4FD1-8F30-FBC2E52B9F05}"/>
              </a:ext>
            </a:extLst>
          </p:cNvPr>
          <p:cNvSpPr txBox="1"/>
          <p:nvPr/>
        </p:nvSpPr>
        <p:spPr>
          <a:xfrm>
            <a:off x="1518698" y="4843803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wiki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of Road Network by Categories (in km)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DD50AFC-A329-4E64-81F8-E70247CC85A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72443629"/>
              </p:ext>
            </p:extLst>
          </p:nvPr>
        </p:nvGraphicFramePr>
        <p:xfrm>
          <a:off x="653914" y="2298550"/>
          <a:ext cx="5923898" cy="3637020"/>
        </p:xfrm>
        <a:graphic>
          <a:graphicData uri="http://schemas.openxmlformats.org/drawingml/2006/table">
            <a:tbl>
              <a:tblPr/>
              <a:tblGrid>
                <a:gridCol w="2115763">
                  <a:extLst>
                    <a:ext uri="{9D8B030D-6E8A-4147-A177-3AD203B41FA5}">
                      <a16:colId xmlns:a16="http://schemas.microsoft.com/office/drawing/2014/main" val="2229936604"/>
                    </a:ext>
                  </a:extLst>
                </a:gridCol>
                <a:gridCol w="1164850">
                  <a:extLst>
                    <a:ext uri="{9D8B030D-6E8A-4147-A177-3AD203B41FA5}">
                      <a16:colId xmlns:a16="http://schemas.microsoft.com/office/drawing/2014/main" val="4208066225"/>
                    </a:ext>
                  </a:extLst>
                </a:gridCol>
                <a:gridCol w="1228350">
                  <a:extLst>
                    <a:ext uri="{9D8B030D-6E8A-4147-A177-3AD203B41FA5}">
                      <a16:colId xmlns:a16="http://schemas.microsoft.com/office/drawing/2014/main" val="291651812"/>
                    </a:ext>
                  </a:extLst>
                </a:gridCol>
                <a:gridCol w="1414935">
                  <a:extLst>
                    <a:ext uri="{9D8B030D-6E8A-4147-A177-3AD203B41FA5}">
                      <a16:colId xmlns:a16="http://schemas.microsoft.com/office/drawing/2014/main" val="902671014"/>
                    </a:ext>
                  </a:extLst>
                </a:gridCol>
              </a:tblGrid>
              <a:tr h="556591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Road Category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2000-01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2010-11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2015-16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492262"/>
                  </a:ext>
                </a:extLst>
              </a:tr>
              <a:tr h="516834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National Highways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57,737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70,934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101,011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8839110"/>
                  </a:ext>
                </a:extLst>
              </a:tr>
              <a:tr h="463826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State Highways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132,100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163,898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176,166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374499"/>
                  </a:ext>
                </a:extLst>
              </a:tr>
              <a:tr h="424070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District Roads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736,001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998,895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561,940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0667782"/>
                  </a:ext>
                </a:extLst>
              </a:tr>
              <a:tr h="424070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Rural Roads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1,972,016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2,749,804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3,935,337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637023"/>
                  </a:ext>
                </a:extLst>
              </a:tr>
              <a:tr h="424069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Urban Roads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252,001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411,679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509,730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191087"/>
                  </a:ext>
                </a:extLst>
              </a:tr>
              <a:tr h="384313">
                <a:tc>
                  <a:txBody>
                    <a:bodyPr/>
                    <a:lstStyle/>
                    <a:p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Project Roads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223,665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281,628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319,109 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104190"/>
                  </a:ext>
                </a:extLst>
              </a:tr>
              <a:tr h="443247">
                <a:tc>
                  <a:txBody>
                    <a:bodyPr/>
                    <a:lstStyle/>
                    <a:p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Total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3,373,520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4,676,838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5,603,293</a:t>
                      </a:r>
                    </a:p>
                  </a:txBody>
                  <a:tcPr marL="42675" marR="42675" marT="21338" marB="21338" anchor="ctr"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32562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C68BD31-7627-47F9-9B2E-2E2D26B5D16A}"/>
              </a:ext>
            </a:extLst>
          </p:cNvPr>
          <p:cNvSpPr txBox="1"/>
          <p:nvPr/>
        </p:nvSpPr>
        <p:spPr>
          <a:xfrm>
            <a:off x="548711" y="5935570"/>
            <a:ext cx="131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wiki</a:t>
            </a:r>
            <a:endParaRPr lang="en-US" dirty="0"/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7F3EEBA5-61BF-4690-A489-424AEB280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723" y="2394275"/>
            <a:ext cx="5461277" cy="3445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Population in India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24A2E-CE3F-4BBC-989A-BF8F408DD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377" y="2093737"/>
            <a:ext cx="4312258" cy="3986213"/>
          </a:xfrm>
        </p:spPr>
        <p:txBody>
          <a:bodyPr>
            <a:normAutofit/>
          </a:bodyPr>
          <a:lstStyle/>
          <a:p>
            <a:r>
              <a:rPr lang="en-US" dirty="0"/>
              <a:t>53,700 vehicles registered across country every day</a:t>
            </a:r>
          </a:p>
          <a:p>
            <a:r>
              <a:rPr lang="en-US" dirty="0"/>
              <a:t>Annual registration of vehicles was less than 10 lakh till 1993</a:t>
            </a:r>
          </a:p>
          <a:p>
            <a:r>
              <a:rPr lang="en-US" dirty="0"/>
              <a:t>In 2014, the total registrations stood at 1.94 crore. </a:t>
            </a:r>
          </a:p>
          <a:p>
            <a:pPr marL="0" indent="0">
              <a:buNone/>
            </a:pPr>
            <a:r>
              <a:rPr lang="en-US" dirty="0"/>
              <a:t>Source: </a:t>
            </a:r>
            <a:r>
              <a:rPr lang="en-US" dirty="0">
                <a:hlinkClick r:id="rId2"/>
              </a:rPr>
              <a:t>TOI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B3BF54-069C-4C9B-AA24-75AD87CAC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949" y="1938957"/>
            <a:ext cx="6496050" cy="4295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B53539-0BEA-43DE-81F3-9E9ADCCC7AD9}"/>
              </a:ext>
            </a:extLst>
          </p:cNvPr>
          <p:cNvSpPr txBox="1"/>
          <p:nvPr/>
        </p:nvSpPr>
        <p:spPr>
          <a:xfrm>
            <a:off x="5651246" y="6234732"/>
            <a:ext cx="6585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number of vehicles across India from 1981 to 2016 (in millions)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6A7F-E328-47B5-B928-EB0867D07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Population in Gujarat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3F852-183E-42FE-A39C-4D74F0477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38957"/>
            <a:ext cx="5299346" cy="4452700"/>
          </a:xfrm>
        </p:spPr>
        <p:txBody>
          <a:bodyPr>
            <a:normAutofit/>
          </a:bodyPr>
          <a:lstStyle/>
          <a:p>
            <a:r>
              <a:rPr lang="en-US" dirty="0"/>
              <a:t>The number of vehicles registered annually was below 10 lakh till 2009-2010.</a:t>
            </a:r>
          </a:p>
          <a:p>
            <a:r>
              <a:rPr lang="en-US" dirty="0"/>
              <a:t>In 2010-2011, annual vehicle registrations crossed 10 lakh.</a:t>
            </a:r>
          </a:p>
          <a:p>
            <a:r>
              <a:rPr lang="en-US" dirty="0"/>
              <a:t>The number of vehicles registered in Gujarat has increased from 10,289,056 in 2007-08 to 20,361,296 in 2015-16.</a:t>
            </a:r>
          </a:p>
          <a:p>
            <a:r>
              <a:rPr lang="en-US" dirty="0"/>
              <a:t>Current number of registered vehicles stands at 23,286,418  </a:t>
            </a:r>
          </a:p>
          <a:p>
            <a:pPr marL="0" indent="0">
              <a:buNone/>
            </a:pPr>
            <a:r>
              <a:rPr lang="en-US" sz="2000" dirty="0"/>
              <a:t>Source: </a:t>
            </a:r>
            <a:r>
              <a:rPr lang="en-US" sz="2000" dirty="0">
                <a:hlinkClick r:id="rId2"/>
              </a:rPr>
              <a:t>RTO-Gujarat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BFCF00-5B01-4B2E-85F1-F50690E38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6" y="1938957"/>
            <a:ext cx="6096000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72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121B-DB7C-4CAA-8F7F-A728ED824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Accident Statistics in India (2016)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67138-F186-4265-A8CF-46483D6CF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72" y="1997079"/>
            <a:ext cx="6400800" cy="4394578"/>
          </a:xfrm>
        </p:spPr>
        <p:txBody>
          <a:bodyPr>
            <a:normAutofit/>
          </a:bodyPr>
          <a:lstStyle/>
          <a:p>
            <a:r>
              <a:rPr lang="en-US" dirty="0"/>
              <a:t>Total number of road accidents - 4,80,652</a:t>
            </a:r>
          </a:p>
          <a:p>
            <a:r>
              <a:rPr lang="en-US" dirty="0"/>
              <a:t>Persons killed - 1,50,785</a:t>
            </a:r>
          </a:p>
          <a:p>
            <a:r>
              <a:rPr lang="en-US" dirty="0"/>
              <a:t>Average – 1,317 accidents and 413 deaths every day</a:t>
            </a:r>
          </a:p>
          <a:p>
            <a:r>
              <a:rPr lang="en-US" dirty="0"/>
              <a:t>Average – 55 accidents and 17 deaths every hour.</a:t>
            </a:r>
          </a:p>
          <a:p>
            <a:r>
              <a:rPr lang="en-US" dirty="0"/>
              <a:t>The number of fatal accidents, i.e., accident in which at least one victim dies, has increased consistently since 2005 and seen a sharp rise from 1,31,726 in 2015 to 1,36,071 in 2016.</a:t>
            </a:r>
          </a:p>
          <a:p>
            <a:pPr marL="0" indent="0">
              <a:buNone/>
            </a:pPr>
            <a:r>
              <a:rPr lang="en-US" sz="1800" dirty="0"/>
              <a:t>Source: </a:t>
            </a:r>
            <a:r>
              <a:rPr lang="en-US" sz="1800" dirty="0">
                <a:hlinkClick r:id="rId2"/>
              </a:rPr>
              <a:t>Ministry of Road Transport</a:t>
            </a:r>
            <a:endParaRPr lang="en-US" sz="1800" dirty="0"/>
          </a:p>
        </p:txBody>
      </p:sp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46444EDD-6A4D-4899-BB69-175373085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75" y="2314432"/>
            <a:ext cx="5065025" cy="337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7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E5EF-52DF-4907-9F0E-A837ABB75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BC373-00FB-4896-B410-4A93DAD76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112" y="2067919"/>
            <a:ext cx="5461834" cy="39862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Is there any relation between increasing road length and accidents?</a:t>
            </a:r>
          </a:p>
          <a:p>
            <a:r>
              <a:rPr lang="en-US" dirty="0"/>
              <a:t>More roads means more place for accident?</a:t>
            </a:r>
          </a:p>
          <a:p>
            <a:r>
              <a:rPr lang="en-US" dirty="0"/>
              <a:t>Is there any relation between increasing number of vehicles and accidents?</a:t>
            </a:r>
          </a:p>
          <a:p>
            <a:r>
              <a:rPr lang="en-US" dirty="0"/>
              <a:t>More vehicles means more chances for accident?</a:t>
            </a:r>
          </a:p>
          <a:p>
            <a:r>
              <a:rPr lang="en-US" dirty="0"/>
              <a:t>Lets see the comparative data of road length vs number of vehicles and number of accidents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F0C8E1-192E-4E35-AEB1-E1006C869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775" y="2067919"/>
            <a:ext cx="6372225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D8F50-B9BF-4B87-BEDF-B07E16C14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Road Accident Statistics in India</a:t>
            </a:r>
            <a:br>
              <a:rPr lang="en-US" dirty="0"/>
            </a:br>
            <a:r>
              <a:rPr lang="en-US" dirty="0"/>
              <a:t>Road Length, Motors Vehicles and Road Accidents (2005-2015)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C2CA4F-C30F-4031-96E8-E481154DB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0649FB-CC1F-4CF2-A6EA-96CA82516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54" y="1828456"/>
            <a:ext cx="10996492" cy="46357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3EA7CD-E9C0-46F7-A30A-DA06E309527B}"/>
              </a:ext>
            </a:extLst>
          </p:cNvPr>
          <p:cNvSpPr/>
          <p:nvPr/>
        </p:nvSpPr>
        <p:spPr>
          <a:xfrm>
            <a:off x="488572" y="6438826"/>
            <a:ext cx="30734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Source: </a:t>
            </a:r>
            <a:r>
              <a:rPr lang="en-US" sz="1600" dirty="0">
                <a:hlinkClick r:id="rId3"/>
              </a:rPr>
              <a:t>Ministry of Road Transport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2823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3020</TotalTime>
  <Words>531</Words>
  <Application>Microsoft Office PowerPoint</Application>
  <PresentationFormat>Widescreen</PresentationFormat>
  <Paragraphs>96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Educational subjects 16x9</vt:lpstr>
      <vt:lpstr>Accident Prevention System</vt:lpstr>
      <vt:lpstr>Agenda</vt:lpstr>
      <vt:lpstr>Indian Road Network</vt:lpstr>
      <vt:lpstr>Growth of Road Network by Categories (in km)</vt:lpstr>
      <vt:lpstr>Vehicle Population in India</vt:lpstr>
      <vt:lpstr>Vehicle Population in Gujarat </vt:lpstr>
      <vt:lpstr>Road Accident Statistics in India (2016)</vt:lpstr>
      <vt:lpstr>PowerPoint Presentation</vt:lpstr>
      <vt:lpstr>Road Accident Statistics in India Road Length, Motors Vehicles and Road Accidents (2005-2015)</vt:lpstr>
      <vt:lpstr>Causes of Road Accidents 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Singh2, Himanshu</dc:creator>
  <cp:lastModifiedBy>Singh2, Himanshu</cp:lastModifiedBy>
  <cp:revision>40</cp:revision>
  <dcterms:created xsi:type="dcterms:W3CDTF">2018-08-31T09:19:39Z</dcterms:created>
  <dcterms:modified xsi:type="dcterms:W3CDTF">2018-09-02T11:43:08Z</dcterms:modified>
</cp:coreProperties>
</file>

<file path=docProps/thumbnail.jpeg>
</file>